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Garamon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C1AA03-53F5-425D-8875-9A934E736578}">
  <a:tblStyle styleId="{09C1AA03-53F5-425D-8875-9A934E7365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F9F9"/>
          </a:solidFill>
        </a:fill>
      </a:tcStyle>
    </a:wholeTbl>
    <a:band1H>
      <a:tcTxStyle/>
      <a:tcStyle>
        <a:fill>
          <a:solidFill>
            <a:srgbClr val="F2F2F2"/>
          </a:solidFill>
        </a:fill>
      </a:tcStyle>
    </a:band1H>
    <a:band2H>
      <a:tcTxStyle/>
    </a:band2H>
    <a:band1V>
      <a:tcTxStyle/>
      <a:tcStyle>
        <a:fill>
          <a:solidFill>
            <a:srgbClr val="F2F2F2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aramond-italic.fntdata"/><Relationship Id="rId61" Type="http://schemas.openxmlformats.org/officeDocument/2006/relationships/font" Target="fonts/Garamond-bold.fntdata"/><Relationship Id="rId20" Type="http://schemas.openxmlformats.org/officeDocument/2006/relationships/slide" Target="slides/slide14.xml"/><Relationship Id="rId63" Type="http://schemas.openxmlformats.org/officeDocument/2006/relationships/font" Target="fonts/Garamon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Garamon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foworld.com/article/2940864/application-development/r-programming-language-statistical-data-analysis.html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an.r-project.org/web/views/Environmetrics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7" name="Google Shape;35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Occupancy probability (</a:t>
            </a:r>
            <a:r>
              <a:rPr b="0" i="0" lang="en-GB" sz="1200">
                <a:latin typeface="Cambria"/>
                <a:ea typeface="Cambria"/>
                <a:cs typeface="Cambria"/>
                <a:sym typeface="Cambria"/>
              </a:rPr>
              <a:t>𝜓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the biological reality or the state variable and that is the thing that we are interested in.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https://www.infoworld.com/article/2940864/application-development/r-programming-language-statistical-data-analysis.html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https://cran.r-project.org/web/views/Environmetrics.html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2" type="body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/>
          <p:nvPr>
            <p:ph idx="2" type="pic"/>
          </p:nvPr>
        </p:nvSpPr>
        <p:spPr>
          <a:xfrm>
            <a:off x="12" y="0"/>
            <a:ext cx="9143989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/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 rot="5400000">
            <a:off x="5370479" y="1484280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  <a:defRPr/>
            </a:lvl1pPr>
            <a:lvl2pPr indent="-314325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Char char="◦"/>
              <a:defRPr/>
            </a:lvl2pPr>
            <a:lvl3pPr indent="-29527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3pPr>
            <a:lvl4pPr indent="-29527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4pPr>
            <a:lvl5pPr indent="-295275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5pPr>
            <a:lvl6pPr indent="-295275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6pPr>
            <a:lvl7pPr indent="-295275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7pPr>
            <a:lvl8pPr indent="-295275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Char char="◦"/>
              <a:defRPr/>
            </a:lvl8pPr>
            <a:lvl9pPr indent="-295275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 "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◦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 "/>
              <a:defRPr sz="1400"/>
            </a:lvl1pPr>
            <a:lvl2pPr indent="-3048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◦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◦"/>
              <a:defRPr sz="12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2296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466344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b="0" i="0" sz="13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30.gif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mbr-pwrc.usgs.gov/software/presence.shtml" TargetMode="External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mbr-pwrc.usgs.gov/software/presence.shtml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60.png"/><Relationship Id="rId6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infoworld.com/article/2940864/application-development/r-programming-language-statistical-data-analysis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225663" y="209550"/>
            <a:ext cx="81837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0" i="0" lang="en-GB" sz="5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Occupancy Modelling</a:t>
            </a:r>
            <a:endParaRPr b="0" i="0" sz="5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0" i="0" lang="en-GB" sz="5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CSP4141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Calibri"/>
              <a:buNone/>
            </a:pPr>
            <a:r>
              <a:rPr b="0" i="0" lang="en-GB" sz="2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Monday, May 21</a:t>
            </a:r>
            <a:r>
              <a:rPr b="0" baseline="30000" i="0" lang="en-GB" sz="2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GB" sz="2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2018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Calibri"/>
              <a:buNone/>
            </a:pPr>
            <a:r>
              <a:rPr b="0" i="0" lang="en-GB" sz="2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Intro to Occupancy Modeling</a:t>
            </a:r>
            <a:endParaRPr b="0" i="0" sz="22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04800" y="34099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National Conservation Training Center Course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Dr. Reilly &amp; Dr. Shea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May 21st - 25th, 2018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Columbia River Fisheries Program Office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2918468" y="127754"/>
            <a:ext cx="28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Occurrence</a:t>
            </a:r>
            <a:endParaRPr b="1" sz="4400"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102518" y="666750"/>
            <a:ext cx="8520600" cy="3881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3"/>
              <a:buFont typeface="Arial"/>
              <a:buNone/>
            </a:pPr>
            <a:r>
              <a:rPr lang="en-GB" sz="2100"/>
              <a:t>Occurrence-based summaries are widespread in ecology: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SzPts val="1950"/>
              <a:buChar char=" "/>
            </a:pPr>
            <a:r>
              <a:rPr lang="en-GB" sz="1950"/>
              <a:t>Landscape ecology</a:t>
            </a:r>
            <a:endParaRPr/>
          </a:p>
          <a:p>
            <a:pPr indent="-317500" lvl="1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</a:pPr>
            <a:r>
              <a:rPr lang="en-GB" sz="1600"/>
              <a:t>Levins, 1969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Char char=" "/>
            </a:pPr>
            <a:r>
              <a:rPr lang="en-GB" sz="1950"/>
              <a:t>Macroecology</a:t>
            </a:r>
            <a:endParaRPr sz="1950"/>
          </a:p>
          <a:p>
            <a:pPr indent="-317500" lvl="1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◦"/>
            </a:pPr>
            <a:r>
              <a:rPr lang="en-GB" sz="1600"/>
              <a:t>Brown &amp; Maurer, 1989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Char char=" "/>
            </a:pPr>
            <a:r>
              <a:rPr lang="en-GB" sz="1950"/>
              <a:t>Metapopulation ecology</a:t>
            </a:r>
            <a:endParaRPr/>
          </a:p>
          <a:p>
            <a:pPr indent="-317500" lvl="1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◦"/>
            </a:pPr>
            <a:r>
              <a:rPr lang="en-GB" sz="1600"/>
              <a:t>Moilanen &amp; Hanski, 1998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Char char=" "/>
            </a:pPr>
            <a:r>
              <a:rPr lang="en-GB" sz="1950"/>
              <a:t>Habitat suitability</a:t>
            </a:r>
            <a:endParaRPr/>
          </a:p>
          <a:p>
            <a:pPr indent="-317500" lvl="1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◦"/>
            </a:pPr>
            <a:r>
              <a:rPr lang="en-GB" sz="1600"/>
              <a:t>Boyce &amp; McDonald, 1999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Char char=" "/>
            </a:pPr>
            <a:r>
              <a:rPr lang="en-GB" sz="1950"/>
              <a:t>Wildlife ecology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◦"/>
            </a:pPr>
            <a:r>
              <a:rPr lang="en-GB" sz="1600"/>
              <a:t>He &amp; Gaston, 2000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818" y="1885950"/>
            <a:ext cx="4669226" cy="2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Occurrence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-21771" y="1107975"/>
            <a:ext cx="944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699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400"/>
              <a:t>Definition: “the occurrence of one or more individuals at some place and time” or “a biological quantity that relates to the presence or absence of the species from a unit during a sampling period.”</a:t>
            </a:r>
            <a:endParaRPr sz="2400"/>
          </a:p>
          <a:p>
            <a:pPr indent="-342900" lvl="0" marL="4699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400"/>
              <a:t>State variable (e.g. other include abundance, species richness, etc.)</a:t>
            </a:r>
            <a:endParaRPr/>
          </a:p>
          <a:p>
            <a:pPr indent="-342900" lvl="0" marL="4699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400"/>
              <a:t>Binary variable (0,1)</a:t>
            </a:r>
            <a:endParaRPr/>
          </a:p>
          <a:p>
            <a:pPr indent="-342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400"/>
              <a:t>Reduced information version of abundance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4114800"/>
            <a:ext cx="36576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GB" sz="4000"/>
              <a:t>Why use ‘occupancy’ or ‘occurrence’?</a:t>
            </a:r>
            <a:br>
              <a:rPr b="1" lang="en-GB"/>
            </a:b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0" y="1443617"/>
            <a:ext cx="8520600" cy="2118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When we are unable to mark individuals; or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When the pattern of occurrence is the parameter of interest; or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When the proportion of a study area that is occupied is of interest; or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Association between species occurrence and environment is of interest. 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333750"/>
            <a:ext cx="3123962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Occupancy as habitat preference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11700" y="1328712"/>
            <a:ext cx="8520600" cy="15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>
                <a:solidFill>
                  <a:schemeClr val="dk1"/>
                </a:solidFill>
              </a:rPr>
              <a:t>If we can relate occupancy (“probability of a site being occupied by the species”) to covariates that describe the habitat  &amp; model of habitat preferences </a:t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2309" y="2114550"/>
            <a:ext cx="2873722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457200" y="2495550"/>
            <a:ext cx="5562600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…then, we can construct maps of probability of occupancy or “distribution”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 “habitat suitability model”, “species distribution model”, etc. 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GB"/>
              <a:t>Brief Review of Classification of Detection Data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226208" y="1482478"/>
            <a:ext cx="852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/>
              <a:t>Presence only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/>
              <a:t>“Presence/absence”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/>
              <a:t>“Presence/absence” with time replication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/>
              <a:t>Counts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228600" y="4019550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“Without data, all you are is just another person with an opinion.”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12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9"/>
              <a:buFont typeface="Arial"/>
              <a:buNone/>
            </a:pPr>
            <a:r>
              <a:rPr b="1" lang="en-GB" sz="4400"/>
              <a:t>Classification of Detection Data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26208" y="77585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en-GB" sz="2000"/>
              <a:t>Presence only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Think museum specimens or other data were absence wasn’t recorded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Common modelling approach- 1st augment with background data; analyze using maximum entropy model (Hastie and Fithian 2013)</a:t>
            </a:r>
            <a:endParaRPr sz="1800"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Recently, models have been developed to estimate occ prob from presence-only data </a:t>
            </a:r>
            <a:r>
              <a:rPr lang="en-GB" sz="1200"/>
              <a:t>(Royle et al. 2012, Dorazio 2012)</a:t>
            </a:r>
            <a:endParaRPr sz="1200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◦"/>
            </a:pPr>
            <a:r>
              <a:rPr lang="en-GB" sz="1400"/>
              <a:t>R packages: ResourceSelection, Maxlike</a:t>
            </a:r>
            <a:endParaRPr sz="1400"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125" y="2887975"/>
            <a:ext cx="3601874" cy="22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5490575" y="2845925"/>
            <a:ext cx="3653400" cy="22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04800" y="133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9"/>
              <a:buFont typeface="Arial"/>
              <a:buNone/>
            </a:pPr>
            <a:r>
              <a:rPr b="1" lang="en-GB" sz="4400"/>
              <a:t>Classification of Detection Data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0" y="742950"/>
            <a:ext cx="882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000"/>
              <a:t>2</a:t>
            </a:r>
            <a:r>
              <a:rPr b="1" lang="en-GB" sz="2000"/>
              <a:t>. “Presence/absence” data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Think data used for classical logistic regression-type models (GLMs, GAMs, GLMMs, etc.)</a:t>
            </a:r>
            <a:endParaRPr sz="1800"/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Can get at probability of occupancy</a:t>
            </a:r>
            <a:endParaRPr/>
          </a:p>
          <a:p>
            <a:pPr indent="-2286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 "/>
            </a:pPr>
            <a:r>
              <a:rPr lang="en-GB" sz="1800"/>
              <a:t>Can’t (well, yes-can, but under strict parametric assumptions only; See Lele-Keim-Solymos work and DM Occupancy Model)</a:t>
            </a:r>
            <a:r>
              <a:rPr lang="en-GB" sz="1600"/>
              <a:t> </a:t>
            </a:r>
            <a:r>
              <a:rPr lang="en-GB" sz="1800"/>
              <a:t>estimate detection probability 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3222071"/>
            <a:ext cx="2023533" cy="189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None/>
            </a:pPr>
            <a:r>
              <a:rPr b="1" lang="en-GB" sz="4800"/>
              <a:t>Classification of Detection Data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000"/>
              <a:t>3. </a:t>
            </a:r>
            <a:r>
              <a:rPr b="1" lang="en-GB" sz="2000"/>
              <a:t>“Presence/absence” data with replication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2000"/>
              <a:buChar char=" "/>
            </a:pPr>
            <a:r>
              <a:rPr b="1" i="1" lang="en-GB" sz="2000">
                <a:solidFill>
                  <a:srgbClr val="FF0000"/>
                </a:solidFill>
              </a:rPr>
              <a:t>Focus of this course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 "/>
            </a:pPr>
            <a:r>
              <a:rPr lang="en-GB" sz="2000"/>
              <a:t>Allows estimation of both occupancy and detection probability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 "/>
            </a:pPr>
            <a:r>
              <a:rPr lang="en-GB" sz="2000"/>
              <a:t>See Kèry 2002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6200" y="2968550"/>
            <a:ext cx="3777750" cy="2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24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9"/>
              <a:buFont typeface="Arial"/>
              <a:buNone/>
            </a:pPr>
            <a:r>
              <a:rPr b="1" lang="en-GB" sz="4400"/>
              <a:t>Classification of Detection Data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957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4. </a:t>
            </a:r>
            <a:r>
              <a:rPr b="1" lang="en-GB" sz="2400"/>
              <a:t>Count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Char char=" "/>
            </a:pPr>
            <a:r>
              <a:rPr lang="en-GB" sz="2000"/>
              <a:t>Detection/nondetection data is a summary of count data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i="1" lang="en-GB" sz="2000"/>
              <a:t>(N)</a:t>
            </a:r>
            <a:r>
              <a:rPr lang="en-GB" sz="2000"/>
              <a:t> 0,0,1,3,1,4,2,5,...  </a:t>
            </a:r>
            <a:endParaRPr sz="2000"/>
          </a:p>
          <a:p>
            <a:pPr indent="-190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GB" sz="2000"/>
              <a:t>Count data replicated in time can be modelled under N-mixture model (aka RN model; see Royle et al. 2005) </a:t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Char char=" "/>
            </a:pPr>
            <a:r>
              <a:rPr lang="en-GB" sz="2000"/>
              <a:t>Can be used for species distribution models</a:t>
            </a:r>
            <a:endParaRPr sz="2000"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075" y="2502300"/>
            <a:ext cx="3312074" cy="25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11700" y="25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GB" sz="4800"/>
              <a:t>Occurrence</a:t>
            </a:r>
            <a:r>
              <a:rPr lang="en-GB"/>
              <a:t>	</a:t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159000" y="830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000"/>
              <a:t>Q.   What is it?</a:t>
            </a:r>
            <a:endParaRPr/>
          </a:p>
          <a:p>
            <a:pPr indent="-342900" lvl="0" marL="45720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UcPeriod"/>
            </a:pPr>
            <a:r>
              <a:rPr lang="en-GB" sz="2000"/>
              <a:t>“A binary state variable, indexed by space or time. It’s a sample because you couldn’t survey the entire area.</a:t>
            </a:r>
            <a:endParaRPr sz="2000"/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t/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000"/>
              <a:t>Problem: </a:t>
            </a:r>
            <a:r>
              <a:rPr b="1" i="1" lang="en-GB" sz="2400"/>
              <a:t>Detection is imperfect</a:t>
            </a:r>
            <a:r>
              <a:rPr b="1" i="1" lang="en-GB"/>
              <a:t> </a:t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550" y="2110925"/>
            <a:ext cx="2501550" cy="2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7538" y="4923625"/>
            <a:ext cx="2404525" cy="1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Occupancy Modeling- CSP4141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 sz="2800"/>
              <a:t>Introductions</a:t>
            </a:r>
            <a:endParaRPr/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Dr. Michelle Reilly </a:t>
            </a:r>
            <a:r>
              <a:rPr lang="en-GB" sz="1800"/>
              <a:t>- U.S. Fish &amp; Wildlife Service, Yreka, CA</a:t>
            </a:r>
            <a:endParaRPr/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Dr. Colin Shea </a:t>
            </a:r>
            <a:r>
              <a:rPr lang="en-GB" sz="1800"/>
              <a:t>- Florida Fish &amp; Wildlife Conservation Commission, St. Petersburg, FL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t/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0" y="666750"/>
            <a:ext cx="8990011" cy="4240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77790" y="57150"/>
            <a:ext cx="65516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Factors Influencing Detection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Occupancy and Detection Probability </a:t>
            </a:r>
            <a:endParaRPr b="1" sz="4400"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457200" y="142456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chemeClr val="dk1"/>
                </a:solidFill>
              </a:rPr>
              <a:t>A few seminal papers on occupancy with imperfect detection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MacKenzie et al., 2002. “Estimating site occupancy rates when detection probabilities are less than one”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Tyre et al., 2003. “Improving precision and reducing bias in biological surveys: Estimating false negative error rates”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Gu &amp; Swihart 2002. “Absent or undetected? Effects of non-detection of species occurrences on wildlife-habitat models”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229100" y="69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GB" sz="4000"/>
              <a:t>Sampling: imperfect detection</a:t>
            </a:r>
            <a:endParaRPr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311700" y="6423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Effects of imperfect detection: </a:t>
            </a:r>
            <a:r>
              <a:rPr b="1" i="1" lang="en-GB" sz="1800"/>
              <a:t>underestimate occupancy 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Estimated occupancy = true occupancy * detectability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569950"/>
            <a:ext cx="7302750" cy="31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7"/>
          <p:cNvGrpSpPr/>
          <p:nvPr/>
        </p:nvGrpSpPr>
        <p:grpSpPr>
          <a:xfrm>
            <a:off x="406401" y="750081"/>
            <a:ext cx="5997575" cy="1812132"/>
            <a:chOff x="256" y="803"/>
            <a:chExt cx="3778" cy="1522"/>
          </a:xfrm>
        </p:grpSpPr>
        <p:sp>
          <p:nvSpPr>
            <p:cNvPr id="290" name="Google Shape;290;p37"/>
            <p:cNvSpPr txBox="1"/>
            <p:nvPr/>
          </p:nvSpPr>
          <p:spPr>
            <a:xfrm>
              <a:off x="256" y="1176"/>
              <a:ext cx="3778" cy="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Usually</a:t>
              </a:r>
              <a:r>
                <a:rPr lang="en-GB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 </a:t>
              </a:r>
              <a:r>
                <a:rPr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expressed as proportion or percentage</a:t>
              </a:r>
              <a:endParaRPr/>
            </a:p>
          </p:txBody>
        </p:sp>
        <p:sp>
          <p:nvSpPr>
            <p:cNvPr id="291" name="Google Shape;291;p37"/>
            <p:cNvSpPr txBox="1"/>
            <p:nvPr/>
          </p:nvSpPr>
          <p:spPr>
            <a:xfrm>
              <a:off x="331" y="803"/>
              <a:ext cx="1452" cy="3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31393" l="-5290" r="-4761" t="-1162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625" y="1472"/>
              <a:ext cx="2937" cy="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modeled as a function of covariates</a:t>
              </a:r>
              <a:endParaRPr/>
            </a:p>
            <a:p>
              <a:pPr indent="-127000" lvl="1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Habitat characteristics</a:t>
              </a:r>
              <a:endParaRPr/>
            </a:p>
            <a:p>
              <a:pPr indent="-127000" lvl="1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Time </a:t>
              </a:r>
              <a:endParaRPr/>
            </a:p>
          </p:txBody>
        </p:sp>
      </p:grpSp>
      <p:grpSp>
        <p:nvGrpSpPr>
          <p:cNvPr id="293" name="Google Shape;293;p37"/>
          <p:cNvGrpSpPr/>
          <p:nvPr/>
        </p:nvGrpSpPr>
        <p:grpSpPr>
          <a:xfrm>
            <a:off x="368454" y="2577623"/>
            <a:ext cx="7920038" cy="2241334"/>
            <a:chOff x="262" y="2659"/>
            <a:chExt cx="4989" cy="1491"/>
          </a:xfrm>
        </p:grpSpPr>
        <p:sp>
          <p:nvSpPr>
            <p:cNvPr id="294" name="Google Shape;294;p37"/>
            <p:cNvSpPr txBox="1"/>
            <p:nvPr/>
          </p:nvSpPr>
          <p:spPr>
            <a:xfrm>
              <a:off x="262" y="2659"/>
              <a:ext cx="4989" cy="55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6174" l="-1152" r="0" t="-588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95" name="Google Shape;295;p37"/>
            <p:cNvSpPr txBox="1"/>
            <p:nvPr/>
          </p:nvSpPr>
          <p:spPr>
            <a:xfrm>
              <a:off x="630" y="3024"/>
              <a:ext cx="2937" cy="1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be modeled as a function of covariates</a:t>
              </a:r>
              <a:endParaRPr/>
            </a:p>
            <a:p>
              <a:pPr indent="-127000" lvl="1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Sample unit characteristics</a:t>
              </a:r>
              <a:endParaRPr/>
            </a:p>
            <a:p>
              <a:pPr indent="-127000" lvl="1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Sampling method</a:t>
              </a:r>
              <a:endParaRPr/>
            </a:p>
            <a:p>
              <a:pPr indent="-127000" lvl="1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Species characteristics</a:t>
              </a:r>
              <a:endParaRPr/>
            </a:p>
          </p:txBody>
        </p:sp>
      </p:grp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377190" y="57150"/>
            <a:ext cx="83858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Occupancy Estimation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Probability of Occurrence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 "/>
            </a:pPr>
            <a:r>
              <a:rPr lang="en-GB" sz="2400">
                <a:solidFill>
                  <a:schemeClr val="dk1"/>
                </a:solidFill>
              </a:rPr>
              <a:t>Probability is an a priori expectation – e.g. probability of heads on a coin toss</a:t>
            </a:r>
            <a:endParaRPr/>
          </a:p>
          <a:p>
            <a:pPr indent="-228600" lvl="0" marL="457200" rtl="0" algn="l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 "/>
            </a:pPr>
            <a:r>
              <a:rPr lang="en-GB" sz="2400">
                <a:solidFill>
                  <a:schemeClr val="dk1"/>
                </a:solidFill>
              </a:rPr>
              <a:t>Proportion is the realization of the expectation – proportion of heads in 10 coin tosses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3333750"/>
            <a:ext cx="1255624" cy="126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Calibri"/>
              <a:buNone/>
            </a:pPr>
            <a:r>
              <a:rPr b="1" lang="en-GB" sz="4400">
                <a:solidFill>
                  <a:srgbClr val="404040"/>
                </a:solidFill>
              </a:rPr>
              <a:t>Occupancy Estimation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11700" y="1443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>
                <a:solidFill>
                  <a:srgbClr val="404040"/>
                </a:solidFill>
              </a:rPr>
              <a:t>Primarily interested in the proportion of sites that are occupied or the </a:t>
            </a:r>
            <a:r>
              <a:rPr i="1" lang="en-GB" sz="2400">
                <a:solidFill>
                  <a:srgbClr val="404040"/>
                </a:solidFill>
              </a:rPr>
              <a:t>probability</a:t>
            </a:r>
            <a:r>
              <a:rPr lang="en-GB" sz="2400">
                <a:solidFill>
                  <a:srgbClr val="404040"/>
                </a:solidFill>
              </a:rPr>
              <a:t> a particular site is occupied.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404040"/>
              </a:solidFill>
            </a:endParaRPr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400"/>
              <a:buNone/>
            </a:pPr>
            <a:r>
              <a:rPr lang="en-GB" sz="2400">
                <a:solidFill>
                  <a:srgbClr val="404040"/>
                </a:solidFill>
              </a:rPr>
              <a:t>Occupancy approach allows us to model variation in occupancy and detection simultaneously, relative to site-specific covariates</a:t>
            </a:r>
            <a:endParaRPr sz="2400">
              <a:solidFill>
                <a:srgbClr val="404040"/>
              </a:solidFill>
            </a:endParaRPr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257550"/>
            <a:ext cx="2507700" cy="148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390159"/>
            <a:ext cx="2660100" cy="127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750" y="0"/>
            <a:ext cx="419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41"/>
          <p:cNvSpPr txBox="1"/>
          <p:nvPr>
            <p:ph idx="4294967295" type="title"/>
          </p:nvPr>
        </p:nvSpPr>
        <p:spPr>
          <a:xfrm>
            <a:off x="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Raccowl surveys – 10 sites visited</a:t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20725"/>
            <a:ext cx="3999900" cy="36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225" y="1220725"/>
            <a:ext cx="4226925" cy="36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42"/>
          <p:cNvSpPr txBox="1"/>
          <p:nvPr>
            <p:ph idx="4294967295" type="title"/>
          </p:nvPr>
        </p:nvSpPr>
        <p:spPr>
          <a:xfrm>
            <a:off x="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Raccowl Survey Results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5800"/>
            <a:ext cx="4279650" cy="35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475" y="1189150"/>
            <a:ext cx="4161075" cy="3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7" y="79375"/>
            <a:ext cx="9144000" cy="5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1" y="3486150"/>
            <a:ext cx="664970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090" y="4407957"/>
            <a:ext cx="561085" cy="77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990" y="209550"/>
            <a:ext cx="664970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361950"/>
            <a:ext cx="664970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048" y="3181350"/>
            <a:ext cx="562521" cy="78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0" y="3147237"/>
            <a:ext cx="457200" cy="6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15" y="205296"/>
            <a:ext cx="1078585" cy="87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123" y="295274"/>
            <a:ext cx="85301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0" y="2952750"/>
            <a:ext cx="686468" cy="82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0056" y="4318771"/>
            <a:ext cx="652173" cy="85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62600" y="3061409"/>
            <a:ext cx="837126" cy="90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Student Introductions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Name</a:t>
            </a:r>
            <a:endParaRPr/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Work title/agency/location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Motivation for taking the course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Statistics background or comfort level</a:t>
            </a:r>
            <a:endParaRPr sz="1800"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Experience with R</a:t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http://img4.wikia.nocookie.net/__cb20100519192947/bigbangtheory/images/archive/5/5f/20140303120638!Placeholder.jpg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514350"/>
            <a:ext cx="2762250" cy="4133850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209550"/>
            <a:ext cx="9984346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391" y="3028950"/>
            <a:ext cx="719813" cy="7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4" y="3028950"/>
            <a:ext cx="719813" cy="7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4" y="285750"/>
            <a:ext cx="719813" cy="7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7492" y="2857504"/>
            <a:ext cx="1090331" cy="9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45"/>
          <p:cNvSpPr txBox="1"/>
          <p:nvPr>
            <p:ph idx="4294967295" type="title"/>
          </p:nvPr>
        </p:nvSpPr>
        <p:spPr>
          <a:xfrm>
            <a:off x="0" y="133350"/>
            <a:ext cx="85201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Calibri"/>
              <a:buNone/>
            </a:pPr>
            <a:r>
              <a:rPr lang="en-GB" sz="3240"/>
              <a:t>What is the proportion of sites occupied?</a:t>
            </a:r>
            <a:br>
              <a:rPr lang="en-GB" sz="3240"/>
            </a:br>
            <a:r>
              <a:rPr lang="en-GB" sz="3240"/>
              <a:t>What would be the naïve occupancy estimate?</a:t>
            </a:r>
            <a:endParaRPr sz="3240"/>
          </a:p>
        </p:txBody>
      </p:sp>
      <p:pic>
        <p:nvPicPr>
          <p:cNvPr id="370" name="Google Shape;3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5800"/>
            <a:ext cx="4343400" cy="36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225" y="1220725"/>
            <a:ext cx="4226925" cy="36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1551120"/>
            <a:ext cx="427317" cy="44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225" y="1551120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412" y="2989387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9158" y="4019550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917" y="3058662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2" y="3258599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600" y="2341826"/>
            <a:ext cx="573565" cy="5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856" y="3421857"/>
            <a:ext cx="573565" cy="59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Summary</a:t>
            </a:r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300814" y="137277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404040"/>
                </a:solidFill>
              </a:rPr>
              <a:t>Failing to account for imperfect detection can lead to spurious associations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266950"/>
            <a:ext cx="3429000" cy="264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r>
              <a:rPr b="1" lang="en-GB" sz="2400"/>
              <a:t>Occupancy Estimation and Modelling: Inferring Patterns and Dynamics of Species Occurrence (MacKenzie et al. 2006)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>
            <p:ph idx="1" type="body"/>
          </p:nvPr>
        </p:nvSpPr>
        <p:spPr>
          <a:xfrm>
            <a:off x="457200" y="1592035"/>
            <a:ext cx="2736300" cy="309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GB" sz="1800"/>
              <a:t>- Effects of imperfect detection:</a:t>
            </a:r>
            <a:r>
              <a:rPr lang="en-GB" sz="1800"/>
              <a:t> obscure relationships of occupancy with covariates</a:t>
            </a:r>
            <a:endParaRPr/>
          </a:p>
        </p:txBody>
      </p:sp>
      <p:sp>
        <p:nvSpPr>
          <p:cNvPr id="394" name="Google Shape;39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5" name="Google Shape;3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999" y="1334860"/>
            <a:ext cx="5487816" cy="33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/>
          <p:nvPr/>
        </p:nvSpPr>
        <p:spPr>
          <a:xfrm>
            <a:off x="142093" y="239580"/>
            <a:ext cx="79043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Does (Incomplete) Detection Matter?</a:t>
            </a:r>
            <a:endParaRPr sz="36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340929" y="1315581"/>
            <a:ext cx="8781122" cy="2031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005" l="-970" r="-67" t="-24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 b="0" l="-1379" r="0" t="0"/>
          <a:stretch/>
        </p:blipFill>
        <p:spPr>
          <a:xfrm flipH="1">
            <a:off x="2895600" y="3790950"/>
            <a:ext cx="3615269" cy="12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GB" sz="4800"/>
              <a:t>Activity</a:t>
            </a:r>
            <a:endParaRPr/>
          </a:p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226208" y="1428750"/>
            <a:ext cx="8520600" cy="3857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Read: “1. Article Discussion.docx”</a:t>
            </a:r>
            <a:endParaRPr sz="2000">
              <a:solidFill>
                <a:schemeClr val="dk1"/>
              </a:solidFill>
            </a:endParaRPr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Kellner &amp; Swihart, 2014, </a:t>
            </a:r>
            <a:endParaRPr/>
          </a:p>
          <a:p>
            <a:pPr indent="-68580" lvl="0" marL="6858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i="1" lang="en-GB" sz="2000">
                <a:solidFill>
                  <a:schemeClr val="dk1"/>
                </a:solidFill>
              </a:rPr>
              <a:t>“Accounting for Imperfect Detection in Ecology: A Quantitative Review”</a:t>
            </a:r>
            <a:endParaRPr b="1" i="1" sz="2000">
              <a:solidFill>
                <a:schemeClr val="dk1"/>
              </a:solidFill>
            </a:endParaRPr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000" u="sng">
                <a:solidFill>
                  <a:schemeClr val="dk1"/>
                </a:solidFill>
              </a:rPr>
              <a:t>Groups: 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-After reading, </a:t>
            </a:r>
            <a:r>
              <a:rPr lang="en-GB" sz="2000"/>
              <a:t>get into groups and discuss article.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/>
              <a:t>There are thought</a:t>
            </a:r>
            <a:r>
              <a:rPr lang="en-GB" sz="2000">
                <a:solidFill>
                  <a:schemeClr val="dk1"/>
                </a:solidFill>
              </a:rPr>
              <a:t> questions on the sheet to get your started.  </a:t>
            </a:r>
            <a:endParaRPr sz="2000"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-We’ll discuss as a class after 10 minutes of group thought.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Activity Summary</a:t>
            </a:r>
            <a:endParaRPr/>
          </a:p>
        </p:txBody>
      </p:sp>
      <p:sp>
        <p:nvSpPr>
          <p:cNvPr id="417" name="Google Shape;417;p50"/>
          <p:cNvSpPr txBox="1"/>
          <p:nvPr>
            <p:ph idx="1" type="body"/>
          </p:nvPr>
        </p:nvSpPr>
        <p:spPr>
          <a:xfrm>
            <a:off x="333471" y="1443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Noteworthy conclusions?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Available Software</a:t>
            </a:r>
            <a:endParaRPr b="1" sz="4400"/>
          </a:p>
        </p:txBody>
      </p:sp>
      <p:sp>
        <p:nvSpPr>
          <p:cNvPr id="424" name="Google Shape;424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Maximum-likelihood based software</a:t>
            </a:r>
            <a:endParaRPr/>
          </a:p>
          <a:p>
            <a:pPr indent="-228600" lvl="1" marL="514350" rtl="0" algn="l">
              <a:lnSpc>
                <a:spcPct val="14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MARK (stand-alone program; can be called from R)</a:t>
            </a:r>
            <a:endParaRPr/>
          </a:p>
          <a:p>
            <a:pPr indent="-228600" lvl="1" marL="51435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Presence (stand-alone program; can be called from R)</a:t>
            </a:r>
            <a:endParaRPr/>
          </a:p>
          <a:p>
            <a:pPr indent="-228600" lvl="1" marL="51435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Unmarked (called from R)</a:t>
            </a:r>
            <a:endParaRPr/>
          </a:p>
          <a:p>
            <a:pPr indent="0" lvl="0" marL="6858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7160" lvl="1" marL="2880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Bayesian software</a:t>
            </a:r>
            <a:endParaRPr/>
          </a:p>
          <a:p>
            <a:pPr indent="-228600" lvl="1" marL="51435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WinBUGS (no longer actively supported)</a:t>
            </a:r>
            <a:endParaRPr/>
          </a:p>
          <a:p>
            <a:pPr indent="-228600" lvl="1" marL="51435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OpenBUGS (stand-alone program; can be called from R)</a:t>
            </a:r>
            <a:endParaRPr/>
          </a:p>
          <a:p>
            <a:pPr indent="-228600" lvl="1" marL="51435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JAGS (called from R)</a:t>
            </a:r>
            <a:endParaRPr/>
          </a:p>
          <a:p>
            <a:pPr indent="0" lvl="0" marL="6858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GB"/>
              <a:t>Available software</a:t>
            </a:r>
            <a:endParaRPr/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311700" y="1443700"/>
            <a:ext cx="331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 u="sng">
                <a:solidFill>
                  <a:srgbClr val="434343"/>
                </a:solidFill>
              </a:rPr>
              <a:t>OccPower.xlsx</a:t>
            </a:r>
            <a:r>
              <a:rPr lang="en-GB" sz="1800">
                <a:solidFill>
                  <a:srgbClr val="434343"/>
                </a:solidFill>
              </a:rPr>
              <a:t> - </a:t>
            </a:r>
            <a:r>
              <a:rPr lang="en-GB" sz="1600">
                <a:solidFill>
                  <a:srgbClr val="434343"/>
                </a:solidFill>
              </a:rPr>
              <a:t>Spreadsheet to compute power to detect difference in 2 independent occupancy estimates using asymptotic approximations described in Guillera-Arroita et. al. (2012).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3350" y="0"/>
            <a:ext cx="5200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1750"/>
            <a:ext cx="6924675" cy="50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GB">
                <a:solidFill>
                  <a:schemeClr val="dk2"/>
                </a:solidFill>
              </a:rPr>
              <a:t>Expectations for Class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11700" y="127131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type="title"/>
          </p:nvPr>
        </p:nvSpPr>
        <p:spPr>
          <a:xfrm>
            <a:off x="311700" y="20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400"/>
              <a:t>Available software</a:t>
            </a:r>
            <a:endParaRPr/>
          </a:p>
        </p:txBody>
      </p:sp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311700" y="1363587"/>
            <a:ext cx="321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 u="sng"/>
              <a:t>Presence</a:t>
            </a:r>
            <a:r>
              <a:rPr lang="en-GB" sz="1800"/>
              <a:t>-</a:t>
            </a:r>
            <a:r>
              <a:rPr lang="en-GB" sz="1800">
                <a:solidFill>
                  <a:srgbClr val="434343"/>
                </a:solidFill>
              </a:rPr>
              <a:t>Estimates patch occupancy rates and related parameters</a:t>
            </a:r>
            <a:endParaRPr/>
          </a:p>
          <a:p>
            <a:pPr indent="-304800" lvl="1" marL="9144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600">
                <a:solidFill>
                  <a:srgbClr val="666666"/>
                </a:solidFill>
              </a:rPr>
              <a:t>RPresence - Provides an R interface for running occupancy models available in Program PRESENCE plus some additional helpful routines.</a:t>
            </a:r>
            <a:endParaRPr/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https://www.mbr-pwrc.usgs.gov/software/presence.shtml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9376" y="1000075"/>
            <a:ext cx="5455510" cy="41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2" name="Google Shape;452;p55"/>
          <p:cNvSpPr txBox="1"/>
          <p:nvPr>
            <p:ph idx="4294967295" type="title"/>
          </p:nvPr>
        </p:nvSpPr>
        <p:spPr>
          <a:xfrm>
            <a:off x="304800" y="209550"/>
            <a:ext cx="8520113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GB" sz="4000"/>
              <a:t>Presence</a:t>
            </a:r>
            <a:endParaRPr b="1" sz="4000"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888" y="625929"/>
            <a:ext cx="7108112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idx="4294967295" type="title"/>
          </p:nvPr>
        </p:nvSpPr>
        <p:spPr>
          <a:xfrm>
            <a:off x="0" y="76200"/>
            <a:ext cx="8520113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Available software</a:t>
            </a:r>
            <a:endParaRPr/>
          </a:p>
        </p:txBody>
      </p:sp>
      <p:sp>
        <p:nvSpPr>
          <p:cNvPr id="459" name="Google Shape;459;p56"/>
          <p:cNvSpPr txBox="1"/>
          <p:nvPr>
            <p:ph idx="4294967295" type="body"/>
          </p:nvPr>
        </p:nvSpPr>
        <p:spPr>
          <a:xfrm>
            <a:off x="0" y="971550"/>
            <a:ext cx="321945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 u="sng"/>
              <a:t>Mark</a:t>
            </a:r>
            <a:r>
              <a:rPr lang="en-GB" sz="1800"/>
              <a:t>-</a:t>
            </a:r>
            <a:r>
              <a:rPr lang="en-GB" sz="1800">
                <a:solidFill>
                  <a:srgbClr val="434343"/>
                </a:solidFill>
              </a:rPr>
              <a:t> “ analysis of data from marked individuals”</a:t>
            </a:r>
            <a:endParaRPr sz="1800">
              <a:solidFill>
                <a:srgbClr val="434343"/>
              </a:solidFill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600">
                <a:solidFill>
                  <a:srgbClr val="666666"/>
                </a:solidFill>
              </a:rPr>
              <a:t>RMark - Provides an R interface for running Mark models</a:t>
            </a:r>
            <a:endParaRPr sz="1400"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7467" y="285750"/>
            <a:ext cx="7259290" cy="425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1513" y="1809750"/>
            <a:ext cx="4662487" cy="334300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/>
          <p:nvPr/>
        </p:nvSpPr>
        <p:spPr>
          <a:xfrm>
            <a:off x="4419600" y="3562350"/>
            <a:ext cx="1371600" cy="762000"/>
          </a:xfrm>
          <a:prstGeom prst="ellipse">
            <a:avLst/>
          </a:prstGeom>
          <a:noFill/>
          <a:ln cap="flat" cmpd="sng" w="1587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495550"/>
            <a:ext cx="7735656" cy="265720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/>
          <p:nvPr/>
        </p:nvSpPr>
        <p:spPr>
          <a:xfrm>
            <a:off x="76200" y="4705350"/>
            <a:ext cx="2209800" cy="438150"/>
          </a:xfrm>
          <a:prstGeom prst="ellipse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38150"/>
            <a:ext cx="6208528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type="title"/>
          </p:nvPr>
        </p:nvSpPr>
        <p:spPr>
          <a:xfrm>
            <a:off x="-8966" y="0"/>
            <a:ext cx="4428566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GB" sz="4000"/>
              <a:t>Occupancy in E-Surge </a:t>
            </a:r>
            <a:endParaRPr b="1" sz="4000"/>
          </a:p>
        </p:txBody>
      </p:sp>
      <p:sp>
        <p:nvSpPr>
          <p:cNvPr id="475" name="Google Shape;475;p58"/>
          <p:cNvSpPr txBox="1"/>
          <p:nvPr>
            <p:ph idx="1" type="body"/>
          </p:nvPr>
        </p:nvSpPr>
        <p:spPr>
          <a:xfrm>
            <a:off x="533400" y="1384300"/>
            <a:ext cx="1600200" cy="3244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9525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-GB"/>
              <a:t>Hidden Markov modeling of detection-nondetection data</a:t>
            </a:r>
            <a:endParaRPr/>
          </a:p>
          <a:p>
            <a:pPr indent="-95250" lvl="0" marL="68580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500"/>
              <a:buChar char=" "/>
            </a:pPr>
            <a:r>
              <a:rPr lang="en-GB"/>
              <a:t>Maintained by CEFE- French Research Center for Ecology</a:t>
            </a:r>
            <a:endParaRPr/>
          </a:p>
          <a:p>
            <a:pPr indent="-95250" lvl="0" marL="68580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500"/>
              <a:buChar char=" "/>
            </a:pPr>
            <a:r>
              <a:rPr lang="en-GB"/>
              <a:t>1</a:t>
            </a:r>
            <a:r>
              <a:rPr baseline="30000" lang="en-GB"/>
              <a:t>st</a:t>
            </a:r>
            <a:r>
              <a:rPr lang="en-GB"/>
              <a:t>: download Matlab</a:t>
            </a:r>
            <a:endParaRPr/>
          </a:p>
          <a:p>
            <a:pPr indent="-95250" lvl="0" marL="68580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500"/>
              <a:buChar char=" "/>
            </a:pPr>
            <a:r>
              <a:rPr lang="en-GB"/>
              <a:t>2</a:t>
            </a:r>
            <a:r>
              <a:rPr baseline="30000" lang="en-GB"/>
              <a:t>nd</a:t>
            </a:r>
            <a:r>
              <a:rPr lang="en-GB"/>
              <a:t>: download       E-surge</a:t>
            </a:r>
            <a:endParaRPr/>
          </a:p>
        </p:txBody>
      </p:sp>
      <p:sp>
        <p:nvSpPr>
          <p:cNvPr id="476" name="Google Shape;476;p58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671876"/>
            <a:ext cx="6176111" cy="435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BUGS and JAGS</a:t>
            </a:r>
            <a:endParaRPr/>
          </a:p>
        </p:txBody>
      </p:sp>
      <p:sp>
        <p:nvSpPr>
          <p:cNvPr id="483" name="Google Shape;483;p59"/>
          <p:cNvSpPr txBox="1"/>
          <p:nvPr>
            <p:ph idx="1" type="body"/>
          </p:nvPr>
        </p:nvSpPr>
        <p:spPr>
          <a:xfrm>
            <a:off x="11512" y="1352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Bayesian models- using Gibbs sampling</a:t>
            </a:r>
            <a:endParaRPr sz="2400"/>
          </a:p>
        </p:txBody>
      </p:sp>
      <p:pic>
        <p:nvPicPr>
          <p:cNvPr id="484" name="Google Shape;48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14550"/>
            <a:ext cx="4760850" cy="2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450675"/>
            <a:ext cx="3990028" cy="40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313" y="2952750"/>
            <a:ext cx="4333875" cy="16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Why R?</a:t>
            </a:r>
            <a:endParaRPr/>
          </a:p>
        </p:txBody>
      </p:sp>
      <p:sp>
        <p:nvSpPr>
          <p:cNvPr id="492" name="Google Shape;492;p60"/>
          <p:cNvSpPr txBox="1"/>
          <p:nvPr>
            <p:ph idx="1" type="body"/>
          </p:nvPr>
        </p:nvSpPr>
        <p:spPr>
          <a:xfrm>
            <a:off x="300814" y="15049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GB" sz="2000"/>
              <a:t>Pros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Vast package ecosystem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Individual extensions w/o asking permission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Unmatched graphics and charting capabilities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Cutting edge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60"/>
          <p:cNvSpPr txBox="1"/>
          <p:nvPr>
            <p:ph idx="2" type="body"/>
          </p:nvPr>
        </p:nvSpPr>
        <p:spPr>
          <a:xfrm>
            <a:off x="4832400" y="15049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GB" sz="2000"/>
              <a:t>Cons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Memory management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Speed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Efficiency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No web-app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Security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60"/>
          <p:cNvSpPr txBox="1"/>
          <p:nvPr/>
        </p:nvSpPr>
        <p:spPr>
          <a:xfrm>
            <a:off x="404407" y="4367352"/>
            <a:ext cx="82989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https://www.infoworld.com/article/2940864/application-development/r-programming-language-statistical-data-analysis.html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idx="4294967295" type="title"/>
          </p:nvPr>
        </p:nvSpPr>
        <p:spPr>
          <a:xfrm>
            <a:off x="427563" y="158763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71312"/>
              </a:buClr>
              <a:buSzPts val="5100"/>
              <a:buFont typeface="Impact"/>
              <a:buNone/>
            </a:pPr>
            <a:r>
              <a:rPr lang="en-GB" sz="5100">
                <a:solidFill>
                  <a:srgbClr val="171312"/>
                </a:solidFill>
                <a:latin typeface="Impact"/>
                <a:ea typeface="Impact"/>
                <a:cs typeface="Impact"/>
                <a:sym typeface="Impact"/>
              </a:rPr>
              <a:t>Why r? 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71312"/>
              </a:buClr>
              <a:buSzPts val="5100"/>
              <a:buFont typeface="Impact"/>
              <a:buNone/>
            </a:pPr>
            <a:r>
              <a:rPr lang="en-GB" sz="5100">
                <a:solidFill>
                  <a:srgbClr val="171312"/>
                </a:solidFill>
                <a:latin typeface="Impact"/>
                <a:ea typeface="Impact"/>
                <a:cs typeface="Impact"/>
                <a:sym typeface="Impact"/>
              </a:rPr>
              <a:t>Why use command line?</a:t>
            </a:r>
            <a:endParaRPr/>
          </a:p>
        </p:txBody>
      </p:sp>
      <p:pic>
        <p:nvPicPr>
          <p:cNvPr id="500" name="Google Shape;50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65425"/>
            <a:ext cx="4144825" cy="2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325" y="2101000"/>
            <a:ext cx="4144824" cy="2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3700" y="4968150"/>
            <a:ext cx="5430194" cy="1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25" y="1931836"/>
            <a:ext cx="4419600" cy="303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3933" y="1962150"/>
            <a:ext cx="4296216" cy="30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33349"/>
            <a:ext cx="4400550" cy="437355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2"/>
          <p:cNvSpPr txBox="1"/>
          <p:nvPr/>
        </p:nvSpPr>
        <p:spPr>
          <a:xfrm>
            <a:off x="152400" y="514350"/>
            <a:ext cx="3657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 in Capability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 R packages on CRAN for the last version released in each year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164592" y="1979675"/>
            <a:ext cx="37338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2014, R added 1,357 packages, counting only CRAN, or approximately 27,642 functions.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2014 alone, R added more functions/procs than SAS Institute has written in its entire history.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R Packages</a:t>
            </a:r>
            <a:endParaRPr/>
          </a:p>
        </p:txBody>
      </p:sp>
      <p:sp>
        <p:nvSpPr>
          <p:cNvPr id="518" name="Google Shape;518;p63"/>
          <p:cNvSpPr txBox="1"/>
          <p:nvPr>
            <p:ph idx="1" type="body"/>
          </p:nvPr>
        </p:nvSpPr>
        <p:spPr>
          <a:xfrm>
            <a:off x="311700" y="96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CRAN Task View: Analysis of Ecological and Environmental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1400"/>
              <a:buNone/>
            </a:pPr>
            <a:r>
              <a:rPr b="1" i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Installation of: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General packages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Modelling species responses and other data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Tree-based models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Ordination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Dissimilarity coefficients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Cluster analysis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Ecological theory (e.g., vegan)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Population dynamics (Rcaptrue, RMark, unmarked, SPACECAP, etc)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Environmental time series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Modeling population growth rates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b="1" lang="en-GB" sz="14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Many more...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2"/>
                </a:solidFill>
              </a:rPr>
              <a:t>Objectives: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311700" y="1152475"/>
            <a:ext cx="8603700" cy="35107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1"/>
              <a:buFont typeface="Arial"/>
              <a:buNone/>
            </a:pPr>
            <a:r>
              <a:rPr b="1" lang="en-GB" sz="1900">
                <a:solidFill>
                  <a:schemeClr val="dk1"/>
                </a:solidFill>
              </a:rPr>
              <a:t>Upon completion of this course, participants will be able to:</a:t>
            </a:r>
            <a:endParaRPr/>
          </a:p>
          <a:p>
            <a:pPr indent="-323850" lvl="0" marL="457200" rtl="0" algn="l">
              <a:lnSpc>
                <a:spcPct val="138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GB" sz="1900">
                <a:solidFill>
                  <a:schemeClr val="dk1"/>
                </a:solidFill>
              </a:rPr>
              <a:t>Describe the importance of accounting for imperfect detection when modelling species occurrence</a:t>
            </a:r>
            <a:endParaRPr/>
          </a:p>
          <a:p>
            <a:pPr indent="-3238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GB" sz="1900">
                <a:solidFill>
                  <a:schemeClr val="dk1"/>
                </a:solidFill>
              </a:rPr>
              <a:t>Understand the fundamentals of occupancy survey design</a:t>
            </a:r>
            <a:endParaRPr/>
          </a:p>
          <a:p>
            <a:pPr indent="-3238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GB" sz="1900">
                <a:solidFill>
                  <a:schemeClr val="dk1"/>
                </a:solidFill>
              </a:rPr>
              <a:t>Describe the uses and limitations of single and multi-season occupancy models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GB" sz="1900">
                <a:solidFill>
                  <a:schemeClr val="dk1"/>
                </a:solidFill>
              </a:rPr>
              <a:t>Fit single- and multiple-season occupancy models in R using the package unmarked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GB" sz="1900">
                <a:solidFill>
                  <a:schemeClr val="dk1"/>
                </a:solidFill>
              </a:rPr>
              <a:t>Understand and interpret parameter estimates from single- and multiple-season models</a:t>
            </a:r>
            <a:endParaRPr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Calibri"/>
              <a:buNone/>
            </a:pPr>
            <a:r>
              <a:t/>
            </a:r>
            <a:endParaRPr sz="3240"/>
          </a:p>
        </p:txBody>
      </p:sp>
      <p:sp>
        <p:nvSpPr>
          <p:cNvPr id="524" name="Google Shape;52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525" name="Google Shape;52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 rotWithShape="1">
          <a:blip r:embed="rId3">
            <a:alphaModFix/>
          </a:blip>
          <a:srcRect b="0" l="8257" r="10865" t="16667"/>
          <a:stretch/>
        </p:blipFill>
        <p:spPr>
          <a:xfrm>
            <a:off x="2286000" y="31751"/>
            <a:ext cx="4115478" cy="497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0" y="423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400"/>
              <a:t>Available software</a:t>
            </a:r>
            <a:endParaRPr/>
          </a:p>
        </p:txBody>
      </p:sp>
      <p:sp>
        <p:nvSpPr>
          <p:cNvPr id="532" name="Google Shape;532;p65"/>
          <p:cNvSpPr txBox="1"/>
          <p:nvPr>
            <p:ph idx="1" type="body"/>
          </p:nvPr>
        </p:nvSpPr>
        <p:spPr>
          <a:xfrm>
            <a:off x="0" y="1200150"/>
            <a:ext cx="243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800"/>
              <a:t>Unmarked- Package in R; hierarchical modelling framework</a:t>
            </a:r>
            <a:endParaRPr/>
          </a:p>
        </p:txBody>
      </p:sp>
      <p:pic>
        <p:nvPicPr>
          <p:cNvPr id="533" name="Google Shape;53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400" y="1327875"/>
            <a:ext cx="6782899" cy="37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539" name="Google Shape;539;p66"/>
          <p:cNvGraphicFramePr/>
          <p:nvPr/>
        </p:nvGraphicFramePr>
        <p:xfrm>
          <a:off x="762000" y="1481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{09C1AA03-53F5-425D-8875-9A934E736578}</a:tableStyleId>
              </a:tblPr>
              <a:tblGrid>
                <a:gridCol w="4464500"/>
                <a:gridCol w="1111925"/>
                <a:gridCol w="1135225"/>
                <a:gridCol w="865500"/>
              </a:tblGrid>
              <a:tr h="51317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cap="none" strike="noStrike">
                          <a:solidFill>
                            <a:srgbClr val="002060"/>
                          </a:solidFill>
                        </a:rPr>
                        <a:t>Available occupancy model types in MARK, Presence, and Unmarked as of November 2017</a:t>
                      </a:r>
                      <a:endParaRPr sz="20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 hMerge="1"/>
                <a:tc hMerge="1"/>
                <a:tc hMerge="1"/>
              </a:tr>
              <a:tr h="294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>
                          <a:solidFill>
                            <a:srgbClr val="002060"/>
                          </a:solidFill>
                        </a:rPr>
                        <a:t>Occupancy Model Type</a:t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Presence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Unmarked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MARK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Single-season-correlated-detections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Single-season-multi-method/scale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Single-season-false-positive detections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Single-season-multi-state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Single-season-two-species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Single-season heterogeneity (Royle/Nichols)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Multi-season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Multi-season-false-positive detections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Multi-season-multi-state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Multi-season-two-species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Royle-point-count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N-mixture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  <a:tr h="29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600" u="none" cap="none" strike="noStrike">
                          <a:solidFill>
                            <a:srgbClr val="002060"/>
                          </a:solidFill>
                        </a:rPr>
                        <a:t>Robust Design N-mixture</a:t>
                      </a:r>
                      <a:endParaRPr b="0" sz="16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✓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/>
                        <a:t>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>
            <p:ph idx="12" type="sldNum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5" name="Google Shape;545;p67"/>
          <p:cNvSpPr txBox="1"/>
          <p:nvPr>
            <p:ph idx="4294967295" type="title"/>
          </p:nvPr>
        </p:nvSpPr>
        <p:spPr>
          <a:xfrm>
            <a:off x="0" y="28575"/>
            <a:ext cx="8520113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GB"/>
              <a:t>Literature</a:t>
            </a:r>
            <a:endParaRPr/>
          </a:p>
        </p:txBody>
      </p:sp>
      <p:sp>
        <p:nvSpPr>
          <p:cNvPr id="546" name="Google Shape;546;p67"/>
          <p:cNvSpPr txBox="1"/>
          <p:nvPr>
            <p:ph idx="4294967295" type="body"/>
          </p:nvPr>
        </p:nvSpPr>
        <p:spPr>
          <a:xfrm>
            <a:off x="0" y="601663"/>
            <a:ext cx="8520113" cy="4256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Bayley &amp; Peterson, 2001. “An approach to estimate probability of presence and richness of fish species”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Boyce &amp; McDonald, 1999. “Relating populations to habitats using resource selection functions”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Brown &amp; Maurer, 1989. “Macroecology: The division of food and space among species on continents”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Dail and Madsen, 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Dorazio, 2012. “</a:t>
            </a:r>
            <a:endParaRPr sz="1100"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Gu &amp; Swihart, 2002. “Absent or undetected? Effects of non-detection of species occurrence on wildlife-habitat models”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</a:pPr>
            <a:r>
              <a:rPr lang="en-GB" sz="1100"/>
              <a:t>Guillera-Arroita &amp; Lahoz-Monfort, 2012. “Designing studies to detect differences in species occupancy: power analysis under imperfect detection”</a:t>
            </a:r>
            <a:endParaRPr sz="1100"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Hanski, 1998. “Metapopulation dynamics”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Hastie and Fathian 2013. “Inference from presence-only data; the ongoing controversy” </a:t>
            </a:r>
            <a:endParaRPr sz="1100"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He &amp; Gaston, 2000. “Occupancy-abundance relationships and sampling scales”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Kéry, 2002. “Inferring the absence of a species - A case study of snakes”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Levins, 1969. “Some demographic and genetic consequences of environmental heterogeneity for biological controls”</a:t>
            </a:r>
            <a:endParaRPr/>
          </a:p>
          <a:p>
            <a:pPr indent="-2984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MacKenzie et al., 2002. “Estimating site occupancy rates when detection probabilities are less than one”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100"/>
              <a:t>Moilanen, 2002. “Implications of empirical data quality to metapopulation model parameter estimation and application”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/>
              <a:t>Royle et al. 2005. “Modelling occurrence and abundance of species when detection is imperfect”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GB" sz="1100"/>
              <a:t>Royle et al. 2012. “Likelihood analysis of species occurrence probability from presence-only data for modelling species distributions”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Questions before we begin?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75" y="1950525"/>
            <a:ext cx="2354875" cy="19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rPr lang="en-GB" sz="2000"/>
              <a:t>From MacKenzie et al. 2017</a:t>
            </a:r>
            <a:endParaRPr sz="2000"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352549"/>
            <a:ext cx="8520600" cy="32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685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GB" sz="2400"/>
              <a:t>“If a bird sings in the forest, but the investigator fails to detect it, is the forest occupied?”</a:t>
            </a:r>
            <a:endParaRPr/>
          </a:p>
          <a:p>
            <a:pPr indent="0" lvl="8" marL="110355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None/>
            </a:pPr>
            <a:r>
              <a:rPr b="1" lang="en-GB" sz="1200"/>
              <a:t>                                                                                                                   </a:t>
            </a:r>
            <a:endParaRPr/>
          </a:p>
          <a:p>
            <a:pPr indent="0" lvl="8" marL="11035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b="1" lang="en-GB" sz="1200"/>
              <a:t>                                                                            -Evan Cooch</a:t>
            </a:r>
            <a:endParaRPr b="1" sz="1200"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653498"/>
            <a:ext cx="2356217" cy="162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2209800" y="361950"/>
            <a:ext cx="44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GB" sz="4400"/>
              <a:t>Background/History</a:t>
            </a:r>
            <a:endParaRPr b="1" sz="4400"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189896" y="1395117"/>
            <a:ext cx="86868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" lvl="0" marL="6858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r>
              <a:rPr b="1" i="1" lang="en-GB" sz="2400"/>
              <a:t>Censuses</a:t>
            </a:r>
            <a:r>
              <a:rPr lang="en-GB" sz="2400"/>
              <a:t> (COMPLETE enumeration) of individuals is rarely attainable</a:t>
            </a:r>
            <a:endParaRPr sz="2400"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2493618"/>
            <a:ext cx="1811867" cy="26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211667" y="2190750"/>
            <a:ext cx="6858000" cy="2729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Thus, conclusions about populations must be based on samples.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not all animals present are exposed to or by sampling.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52400" y="209550"/>
            <a:ext cx="8679900" cy="960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GB" sz="4000"/>
              <a:t>Course Motivation?</a:t>
            </a:r>
            <a:endParaRPr b="1" sz="4000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931706"/>
            <a:ext cx="4800600" cy="319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105833"/>
            <a:ext cx="2805003" cy="22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931090"/>
            <a:ext cx="4013200" cy="265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" y="1227402"/>
            <a:ext cx="2442700" cy="373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